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WHnVFBzZriH8I2pF+3oCD/Kr0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latin typeface="Century Gothic"/>
                <a:ea typeface="Century Gothic"/>
                <a:cs typeface="Century Gothic"/>
                <a:sym typeface="Century Gothic"/>
              </a:rPr>
              <a:t>Does the degree of similarity in space use vary over time (seasons, years)?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83bf6c2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383bf6c2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3383bf6c2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83bf6c2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83bf6c2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383bf6c26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383bf6c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383bf6c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Relationship Id="rId7" Type="http://schemas.openxmlformats.org/officeDocument/2006/relationships/image" Target="../media/image41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HDde1w_RILLdfaa2W-kCbxJgkqowvOUhM0bHA2Hvdg8/edit#gid=212172194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3.jp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59789" y="-384668"/>
            <a:ext cx="1721765" cy="1545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1. 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8583"/>
            <a:ext cx="5337875" cy="467321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571379" y="5094452"/>
            <a:ext cx="2737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Florida Bay</a:t>
            </a:r>
            <a:endParaRPr/>
          </a:p>
        </p:txBody>
      </p:sp>
      <p:grpSp>
        <p:nvGrpSpPr>
          <p:cNvPr id="91" name="Google Shape;91;p1"/>
          <p:cNvGrpSpPr/>
          <p:nvPr/>
        </p:nvGrpSpPr>
        <p:grpSpPr>
          <a:xfrm>
            <a:off x="5272997" y="351322"/>
            <a:ext cx="6666406" cy="5419538"/>
            <a:chOff x="5272997" y="451522"/>
            <a:chExt cx="6666406" cy="5419538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97494" y="2220589"/>
              <a:ext cx="5840754" cy="3650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7605346" y="1970166"/>
              <a:ext cx="27374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Shark River Zones 1-12</a:t>
              </a: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64847" y="451522"/>
              <a:ext cx="2737448" cy="109853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272997" y="3903135"/>
              <a:ext cx="1240337" cy="543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67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Gulf of Mexico</a:t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0699066" y="1756447"/>
              <a:ext cx="1240337" cy="543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67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Rookery Branch</a:t>
              </a:r>
              <a:endParaRPr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8850098" y="4128838"/>
              <a:ext cx="1240337" cy="3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67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Tarpon Bay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18231" l="0" r="60564" t="-1565"/>
          <a:stretch/>
        </p:blipFill>
        <p:spPr>
          <a:xfrm>
            <a:off x="5874821" y="2614642"/>
            <a:ext cx="2986150" cy="28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18355" l="49537" r="10511" t="-1325"/>
          <a:stretch/>
        </p:blipFill>
        <p:spPr>
          <a:xfrm>
            <a:off x="2024742" y="2592849"/>
            <a:ext cx="3069772" cy="28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 txBox="1"/>
          <p:nvPr/>
        </p:nvSpPr>
        <p:spPr>
          <a:xfrm>
            <a:off x="1874502" y="2333313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286" name="Google Shape;286;p7"/>
          <p:cNvSpPr txBox="1"/>
          <p:nvPr/>
        </p:nvSpPr>
        <p:spPr>
          <a:xfrm>
            <a:off x="5652191" y="2373254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87" name="Google Shape;287;p7"/>
          <p:cNvSpPr/>
          <p:nvPr/>
        </p:nvSpPr>
        <p:spPr>
          <a:xfrm>
            <a:off x="7674428" y="5497624"/>
            <a:ext cx="979714" cy="2685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0" y="-177467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 6 </a:t>
            </a:r>
            <a:endParaRPr/>
          </a:p>
        </p:txBody>
      </p:sp>
      <p:sp>
        <p:nvSpPr>
          <p:cNvPr id="289" name="Google Shape;289;p7"/>
          <p:cNvSpPr txBox="1"/>
          <p:nvPr/>
        </p:nvSpPr>
        <p:spPr>
          <a:xfrm>
            <a:off x="2797352" y="5176872"/>
            <a:ext cx="96758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         </a:t>
            </a:r>
            <a:endParaRPr/>
          </a:p>
        </p:txBody>
      </p:sp>
      <p:sp>
        <p:nvSpPr>
          <p:cNvPr id="290" name="Google Shape;290;p7"/>
          <p:cNvSpPr txBox="1"/>
          <p:nvPr/>
        </p:nvSpPr>
        <p:spPr>
          <a:xfrm>
            <a:off x="2446423" y="2343490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 clusters</a:t>
            </a:r>
            <a:endParaRPr/>
          </a:p>
        </p:txBody>
      </p:sp>
      <p:sp>
        <p:nvSpPr>
          <p:cNvPr id="291" name="Google Shape;291;p7"/>
          <p:cNvSpPr/>
          <p:nvPr/>
        </p:nvSpPr>
        <p:spPr>
          <a:xfrm>
            <a:off x="3614057" y="5191430"/>
            <a:ext cx="495308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3614057" y="5162315"/>
            <a:ext cx="152752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other years </a:t>
            </a:r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6210297" y="2385087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 clusters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8"/>
          <p:cNvPicPr preferRelativeResize="0"/>
          <p:nvPr/>
        </p:nvPicPr>
        <p:blipFill rotWithShape="1">
          <a:blip r:embed="rId3">
            <a:alphaModFix/>
          </a:blip>
          <a:srcRect b="18231" l="0" r="60564" t="-1565"/>
          <a:stretch/>
        </p:blipFill>
        <p:spPr>
          <a:xfrm>
            <a:off x="5874821" y="2614642"/>
            <a:ext cx="2986150" cy="28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3">
            <a:alphaModFix/>
          </a:blip>
          <a:srcRect b="18355" l="49537" r="10511" t="-1325"/>
          <a:stretch/>
        </p:blipFill>
        <p:spPr>
          <a:xfrm>
            <a:off x="2024742" y="2592849"/>
            <a:ext cx="3069772" cy="28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 txBox="1"/>
          <p:nvPr/>
        </p:nvSpPr>
        <p:spPr>
          <a:xfrm>
            <a:off x="1874502" y="2333313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01" name="Google Shape;301;p8"/>
          <p:cNvSpPr txBox="1"/>
          <p:nvPr/>
        </p:nvSpPr>
        <p:spPr>
          <a:xfrm>
            <a:off x="5652191" y="2373254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02" name="Google Shape;302;p8"/>
          <p:cNvSpPr/>
          <p:nvPr/>
        </p:nvSpPr>
        <p:spPr>
          <a:xfrm>
            <a:off x="7674428" y="5497624"/>
            <a:ext cx="979714" cy="2685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0" y="-177467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6 </a:t>
            </a:r>
            <a:endParaRPr/>
          </a:p>
        </p:txBody>
      </p:sp>
      <p:sp>
        <p:nvSpPr>
          <p:cNvPr id="304" name="Google Shape;304;p8"/>
          <p:cNvSpPr txBox="1"/>
          <p:nvPr/>
        </p:nvSpPr>
        <p:spPr>
          <a:xfrm>
            <a:off x="2816942" y="5191429"/>
            <a:ext cx="68580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2446423" y="2343490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 clusters</a:t>
            </a:r>
            <a:endParaRPr/>
          </a:p>
        </p:txBody>
      </p:sp>
      <p:sp>
        <p:nvSpPr>
          <p:cNvPr id="306" name="Google Shape;306;p8"/>
          <p:cNvSpPr/>
          <p:nvPr/>
        </p:nvSpPr>
        <p:spPr>
          <a:xfrm>
            <a:off x="3614057" y="5191430"/>
            <a:ext cx="495308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3740673" y="5191429"/>
            <a:ext cx="152752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other years </a:t>
            </a:r>
            <a:endParaRPr/>
          </a:p>
        </p:txBody>
      </p:sp>
      <p:sp>
        <p:nvSpPr>
          <p:cNvPr id="308" name="Google Shape;308;p8"/>
          <p:cNvSpPr txBox="1"/>
          <p:nvPr/>
        </p:nvSpPr>
        <p:spPr>
          <a:xfrm>
            <a:off x="6210297" y="2385087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 clusters</a:t>
            </a:r>
            <a:endParaRPr/>
          </a:p>
        </p:txBody>
      </p:sp>
      <p:pic>
        <p:nvPicPr>
          <p:cNvPr id="309" name="Google Shape;3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025" y="-1009019"/>
            <a:ext cx="6682946" cy="327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"/>
          <p:cNvSpPr txBox="1"/>
          <p:nvPr/>
        </p:nvSpPr>
        <p:spPr>
          <a:xfrm>
            <a:off x="1874502" y="2333313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15" name="Google Shape;315;p9"/>
          <p:cNvSpPr txBox="1"/>
          <p:nvPr/>
        </p:nvSpPr>
        <p:spPr>
          <a:xfrm>
            <a:off x="5652191" y="2373254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7674428" y="5497624"/>
            <a:ext cx="979714" cy="2685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0" y="-177467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6 </a:t>
            </a:r>
            <a:endParaRPr/>
          </a:p>
        </p:txBody>
      </p:sp>
      <p:sp>
        <p:nvSpPr>
          <p:cNvPr id="318" name="Google Shape;318;p9"/>
          <p:cNvSpPr txBox="1"/>
          <p:nvPr/>
        </p:nvSpPr>
        <p:spPr>
          <a:xfrm>
            <a:off x="3967850" y="6549085"/>
            <a:ext cx="68580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/>
          </a:p>
        </p:txBody>
      </p:sp>
      <p:sp>
        <p:nvSpPr>
          <p:cNvPr id="319" name="Google Shape;319;p9"/>
          <p:cNvSpPr txBox="1"/>
          <p:nvPr/>
        </p:nvSpPr>
        <p:spPr>
          <a:xfrm>
            <a:off x="2446423" y="2343490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 clusters</a:t>
            </a:r>
            <a:endParaRPr/>
          </a:p>
        </p:txBody>
      </p:sp>
      <p:sp>
        <p:nvSpPr>
          <p:cNvPr id="320" name="Google Shape;320;p9"/>
          <p:cNvSpPr/>
          <p:nvPr/>
        </p:nvSpPr>
        <p:spPr>
          <a:xfrm>
            <a:off x="3614057" y="5191430"/>
            <a:ext cx="495308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 txBox="1"/>
          <p:nvPr/>
        </p:nvSpPr>
        <p:spPr>
          <a:xfrm>
            <a:off x="2119830" y="6198784"/>
            <a:ext cx="152752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other years </a:t>
            </a:r>
            <a:endParaRPr/>
          </a:p>
        </p:txBody>
      </p:sp>
      <p:sp>
        <p:nvSpPr>
          <p:cNvPr id="322" name="Google Shape;322;p9"/>
          <p:cNvSpPr txBox="1"/>
          <p:nvPr/>
        </p:nvSpPr>
        <p:spPr>
          <a:xfrm>
            <a:off x="6210297" y="2385087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 clusters</a:t>
            </a:r>
            <a:endParaRPr/>
          </a:p>
        </p:txBody>
      </p:sp>
      <p:pic>
        <p:nvPicPr>
          <p:cNvPr id="323" name="Google Shape;3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25" y="-1009019"/>
            <a:ext cx="6682946" cy="327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4">
            <a:alphaModFix/>
          </a:blip>
          <a:srcRect b="1911" l="48015" r="0" t="0"/>
          <a:stretch/>
        </p:blipFill>
        <p:spPr>
          <a:xfrm>
            <a:off x="1970314" y="2936784"/>
            <a:ext cx="3483429" cy="302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4">
            <a:alphaModFix/>
          </a:blip>
          <a:srcRect b="41" l="0" r="53150" t="-1575"/>
          <a:stretch/>
        </p:blipFill>
        <p:spPr>
          <a:xfrm>
            <a:off x="5559553" y="2872518"/>
            <a:ext cx="3595334" cy="308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0319" y="171469"/>
            <a:ext cx="6346959" cy="65900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 txBox="1"/>
          <p:nvPr/>
        </p:nvSpPr>
        <p:spPr>
          <a:xfrm>
            <a:off x="10026029" y="2548816"/>
            <a:ext cx="788469" cy="310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River km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157790" y="534991"/>
            <a:ext cx="4055309" cy="3328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10"/>
          <p:cNvSpPr txBox="1"/>
          <p:nvPr/>
        </p:nvSpPr>
        <p:spPr>
          <a:xfrm>
            <a:off x="157790" y="1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73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1</a:t>
            </a:r>
            <a:endParaRPr/>
          </a:p>
        </p:txBody>
      </p:sp>
      <p:pic>
        <p:nvPicPr>
          <p:cNvPr id="334" name="Google Shape;334;p10"/>
          <p:cNvPicPr preferRelativeResize="0"/>
          <p:nvPr/>
        </p:nvPicPr>
        <p:blipFill rotWithShape="1">
          <a:blip r:embed="rId4">
            <a:alphaModFix/>
          </a:blip>
          <a:srcRect b="13257" l="2667" r="1285" t="24317"/>
          <a:stretch/>
        </p:blipFill>
        <p:spPr>
          <a:xfrm>
            <a:off x="12487012" y="-1695451"/>
            <a:ext cx="4441209" cy="2230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10"/>
          <p:cNvCxnSpPr/>
          <p:nvPr/>
        </p:nvCxnSpPr>
        <p:spPr>
          <a:xfrm flipH="1" rot="10800000">
            <a:off x="13576976" y="-1142857"/>
            <a:ext cx="3025597" cy="1540483"/>
          </a:xfrm>
          <a:prstGeom prst="straightConnector1">
            <a:avLst/>
          </a:prstGeom>
          <a:noFill/>
          <a:ln cap="flat" cmpd="sng" w="57150">
            <a:solidFill>
              <a:srgbClr val="363690"/>
            </a:solidFill>
            <a:prstDash val="solid"/>
            <a:miter lim="800000"/>
            <a:headEnd len="med" w="med" type="triangl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336" name="Google Shape;336;p10"/>
          <p:cNvSpPr txBox="1"/>
          <p:nvPr/>
        </p:nvSpPr>
        <p:spPr>
          <a:xfrm rot="-1614619">
            <a:off x="14712379" y="-559683"/>
            <a:ext cx="20828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Shark River (30 km)</a:t>
            </a:r>
            <a:endParaRPr/>
          </a:p>
        </p:txBody>
      </p:sp>
      <p:sp>
        <p:nvSpPr>
          <p:cNvPr id="337" name="Google Shape;337;p10"/>
          <p:cNvSpPr txBox="1"/>
          <p:nvPr/>
        </p:nvSpPr>
        <p:spPr>
          <a:xfrm>
            <a:off x="12330516" y="-274466"/>
            <a:ext cx="980755" cy="4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Gulf of </a:t>
            </a:r>
            <a:r>
              <a:rPr i="1"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Mexico</a:t>
            </a:r>
            <a:endParaRPr i="1" sz="13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0"/>
          <p:cNvSpPr txBox="1"/>
          <p:nvPr/>
        </p:nvSpPr>
        <p:spPr>
          <a:xfrm>
            <a:off x="16125652" y="-1398305"/>
            <a:ext cx="935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Rookery Branch</a:t>
            </a:r>
            <a:endParaRPr/>
          </a:p>
        </p:txBody>
      </p:sp>
      <p:sp>
        <p:nvSpPr>
          <p:cNvPr id="339" name="Google Shape;339;p10"/>
          <p:cNvSpPr txBox="1"/>
          <p:nvPr/>
        </p:nvSpPr>
        <p:spPr>
          <a:xfrm>
            <a:off x="14730213" y="-821602"/>
            <a:ext cx="6952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Tarpon Bay</a:t>
            </a:r>
            <a:endParaRPr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232040" y="-3322779"/>
            <a:ext cx="5704561" cy="304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99997" y="1266017"/>
            <a:ext cx="44412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0"/>
          <p:cNvSpPr txBox="1"/>
          <p:nvPr/>
        </p:nvSpPr>
        <p:spPr>
          <a:xfrm>
            <a:off x="4213099" y="-2732741"/>
            <a:ext cx="4847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43" name="Google Shape;343;p10"/>
          <p:cNvSpPr txBox="1"/>
          <p:nvPr/>
        </p:nvSpPr>
        <p:spPr>
          <a:xfrm>
            <a:off x="4097936" y="159929"/>
            <a:ext cx="4847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pic>
        <p:nvPicPr>
          <p:cNvPr id="344" name="Google Shape;34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0319" y="-2658756"/>
            <a:ext cx="5760720" cy="285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4357034" y="1590388"/>
            <a:ext cx="48703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/>
          <p:nvPr/>
        </p:nvSpPr>
        <p:spPr>
          <a:xfrm>
            <a:off x="6552735" y="5120640"/>
            <a:ext cx="391581" cy="3975464"/>
          </a:xfrm>
          <a:prstGeom prst="rect">
            <a:avLst/>
          </a:prstGeom>
          <a:solidFill>
            <a:srgbClr val="F5CA8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8161877" y="5115988"/>
            <a:ext cx="391581" cy="3975464"/>
          </a:xfrm>
          <a:prstGeom prst="rect">
            <a:avLst/>
          </a:prstGeom>
          <a:solidFill>
            <a:srgbClr val="F5CA8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8979136" y="5100450"/>
            <a:ext cx="409433" cy="3986784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059842" y="5100450"/>
            <a:ext cx="409433" cy="3986784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1"/>
          <p:cNvPicPr preferRelativeResize="0"/>
          <p:nvPr/>
        </p:nvPicPr>
        <p:blipFill rotWithShape="1">
          <a:blip r:embed="rId3">
            <a:alphaModFix/>
          </a:blip>
          <a:srcRect b="0" l="0" r="0" t="5431"/>
          <a:stretch/>
        </p:blipFill>
        <p:spPr>
          <a:xfrm>
            <a:off x="2441309" y="4955064"/>
            <a:ext cx="7530612" cy="47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1"/>
          <p:cNvSpPr/>
          <p:nvPr/>
        </p:nvSpPr>
        <p:spPr>
          <a:xfrm>
            <a:off x="2968388" y="-136478"/>
            <a:ext cx="409433" cy="4132516"/>
          </a:xfrm>
          <a:prstGeom prst="rect">
            <a:avLst/>
          </a:prstGeom>
          <a:solidFill>
            <a:srgbClr val="F5CA8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6489163" y="-136478"/>
            <a:ext cx="409433" cy="4132516"/>
          </a:xfrm>
          <a:prstGeom prst="rect">
            <a:avLst/>
          </a:prstGeom>
          <a:solidFill>
            <a:srgbClr val="F5CA8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7420480" y="-120450"/>
            <a:ext cx="409433" cy="4132516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8608972" y="-136478"/>
            <a:ext cx="409433" cy="4132516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11"/>
          <p:cNvCxnSpPr/>
          <p:nvPr/>
        </p:nvCxnSpPr>
        <p:spPr>
          <a:xfrm rot="10800000">
            <a:off x="3759958" y="-136478"/>
            <a:ext cx="0" cy="4132516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0" name="Google Shape;360;p11"/>
          <p:cNvSpPr txBox="1"/>
          <p:nvPr/>
        </p:nvSpPr>
        <p:spPr>
          <a:xfrm>
            <a:off x="2664061" y="-700979"/>
            <a:ext cx="1053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B981D"/>
                </a:solidFill>
                <a:latin typeface="Arial"/>
                <a:ea typeface="Arial"/>
                <a:cs typeface="Arial"/>
                <a:sym typeface="Arial"/>
              </a:rPr>
              <a:t>2011 drought</a:t>
            </a:r>
            <a:endParaRPr/>
          </a:p>
        </p:txBody>
      </p:sp>
      <p:sp>
        <p:nvSpPr>
          <p:cNvPr id="361" name="Google Shape;361;p11"/>
          <p:cNvSpPr txBox="1"/>
          <p:nvPr/>
        </p:nvSpPr>
        <p:spPr>
          <a:xfrm>
            <a:off x="6166982" y="-705225"/>
            <a:ext cx="1053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B981D"/>
                </a:solidFill>
                <a:latin typeface="Arial"/>
                <a:ea typeface="Arial"/>
                <a:cs typeface="Arial"/>
                <a:sym typeface="Arial"/>
              </a:rPr>
              <a:t>2015 drought</a:t>
            </a:r>
            <a:endParaRPr/>
          </a:p>
        </p:txBody>
      </p:sp>
      <p:sp>
        <p:nvSpPr>
          <p:cNvPr id="362" name="Google Shape;362;p11"/>
          <p:cNvSpPr txBox="1"/>
          <p:nvPr/>
        </p:nvSpPr>
        <p:spPr>
          <a:xfrm>
            <a:off x="7092844" y="-705225"/>
            <a:ext cx="1053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El Niño</a:t>
            </a:r>
            <a:endParaRPr/>
          </a:p>
        </p:txBody>
      </p:sp>
      <p:sp>
        <p:nvSpPr>
          <p:cNvPr id="363" name="Google Shape;363;p11"/>
          <p:cNvSpPr txBox="1"/>
          <p:nvPr/>
        </p:nvSpPr>
        <p:spPr>
          <a:xfrm>
            <a:off x="8207918" y="-938975"/>
            <a:ext cx="11924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2017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Hurricane Irma</a:t>
            </a:r>
            <a:endParaRPr/>
          </a:p>
        </p:txBody>
      </p:sp>
      <p:sp>
        <p:nvSpPr>
          <p:cNvPr id="364" name="Google Shape;364;p11"/>
          <p:cNvSpPr txBox="1"/>
          <p:nvPr/>
        </p:nvSpPr>
        <p:spPr>
          <a:xfrm>
            <a:off x="3663253" y="-938975"/>
            <a:ext cx="10537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Tagging data begins</a:t>
            </a:r>
            <a:endParaRPr/>
          </a:p>
        </p:txBody>
      </p:sp>
      <p:sp>
        <p:nvSpPr>
          <p:cNvPr id="365" name="Google Shape;365;p11"/>
          <p:cNvSpPr txBox="1"/>
          <p:nvPr/>
        </p:nvSpPr>
        <p:spPr>
          <a:xfrm>
            <a:off x="2291081" y="4745603"/>
            <a:ext cx="335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66" name="Google Shape;366;p11"/>
          <p:cNvSpPr txBox="1"/>
          <p:nvPr/>
        </p:nvSpPr>
        <p:spPr>
          <a:xfrm>
            <a:off x="-29385" y="0"/>
            <a:ext cx="20135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Ungrouped image – may need to send the stage plot to the back to be able to select the shading bars </a:t>
            </a:r>
            <a:endParaRPr/>
          </a:p>
        </p:txBody>
      </p:sp>
      <p:pic>
        <p:nvPicPr>
          <p:cNvPr descr="A picture containing monitor, large, different, front&#10;&#10;Description automatically generated" id="367" name="Google Shape;367;p11"/>
          <p:cNvPicPr preferRelativeResize="0"/>
          <p:nvPr/>
        </p:nvPicPr>
        <p:blipFill rotWithShape="1">
          <a:blip r:embed="rId4">
            <a:alphaModFix/>
          </a:blip>
          <a:srcRect b="0" l="0" r="0" t="5331"/>
          <a:stretch/>
        </p:blipFill>
        <p:spPr>
          <a:xfrm>
            <a:off x="2315329" y="-19051"/>
            <a:ext cx="7656592" cy="488518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2213317" y="-1105335"/>
            <a:ext cx="335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2"/>
          <p:cNvPicPr preferRelativeResize="0"/>
          <p:nvPr/>
        </p:nvPicPr>
        <p:blipFill rotWithShape="1">
          <a:blip r:embed="rId3">
            <a:alphaModFix/>
          </a:blip>
          <a:srcRect b="0" l="0" r="37583" t="-2667"/>
          <a:stretch/>
        </p:blipFill>
        <p:spPr>
          <a:xfrm>
            <a:off x="125889" y="857453"/>
            <a:ext cx="5680659" cy="592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 txBox="1"/>
          <p:nvPr/>
        </p:nvSpPr>
        <p:spPr>
          <a:xfrm>
            <a:off x="6007774" y="102189"/>
            <a:ext cx="5858485" cy="4048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Is interspecific variation in space use related to hydrological conditions?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Characterized hydrological conditions across river with a PCA stage across 4 stations in the river &amp; then conducted model selection to select PCs to describe hydrology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 variables</a:t>
            </a:r>
            <a:endParaRPr/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entury Gothic"/>
              <a:buChar char="-"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monthly averages</a:t>
            </a:r>
            <a:endParaRPr/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entury Gothic"/>
              <a:buChar char="-"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Monthly SD</a:t>
            </a:r>
            <a:endParaRPr/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entury Gothic"/>
              <a:buChar char="-"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Average of previous month</a:t>
            </a:r>
            <a:endParaRPr/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entury Gothic"/>
              <a:buChar char="-"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SD of previous month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PC1 – mean stages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PC2 - sd of present stage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PC3 -sd of previous month downriver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33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model has PC1 &amp; PC3</a:t>
            </a:r>
            <a:endParaRPr sz="133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105161" y="282983"/>
            <a:ext cx="5701388" cy="364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66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2. PCA results </a:t>
            </a:r>
            <a:endParaRPr b="0" i="0" sz="266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12"/>
          <p:cNvPicPr preferRelativeResize="0"/>
          <p:nvPr/>
        </p:nvPicPr>
        <p:blipFill rotWithShape="1">
          <a:blip r:embed="rId4">
            <a:alphaModFix/>
          </a:blip>
          <a:srcRect b="47943" l="0" r="20341" t="0"/>
          <a:stretch/>
        </p:blipFill>
        <p:spPr>
          <a:xfrm>
            <a:off x="-20730" y="6713759"/>
            <a:ext cx="5680659" cy="111098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2"/>
          <p:cNvSpPr/>
          <p:nvPr/>
        </p:nvSpPr>
        <p:spPr>
          <a:xfrm>
            <a:off x="2823883" y="1550895"/>
            <a:ext cx="753035" cy="878540"/>
          </a:xfrm>
          <a:prstGeom prst="ellipse">
            <a:avLst/>
          </a:prstGeom>
          <a:noFill/>
          <a:ln cap="flat" cmpd="sng" w="12700">
            <a:solidFill>
              <a:srgbClr val="FF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"/>
          <p:cNvSpPr txBox="1"/>
          <p:nvPr/>
        </p:nvSpPr>
        <p:spPr>
          <a:xfrm>
            <a:off x="1" y="-205030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4 </a:t>
            </a:r>
            <a:endParaRPr/>
          </a:p>
        </p:txBody>
      </p:sp>
      <p:pic>
        <p:nvPicPr>
          <p:cNvPr id="383" name="Google Shape;383;p13"/>
          <p:cNvPicPr preferRelativeResize="0"/>
          <p:nvPr/>
        </p:nvPicPr>
        <p:blipFill rotWithShape="1">
          <a:blip r:embed="rId3">
            <a:alphaModFix/>
          </a:blip>
          <a:srcRect b="0" l="0" r="58216" t="13515"/>
          <a:stretch/>
        </p:blipFill>
        <p:spPr>
          <a:xfrm>
            <a:off x="1962150" y="344237"/>
            <a:ext cx="3771900" cy="390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3"/>
          <p:cNvPicPr preferRelativeResize="0"/>
          <p:nvPr/>
        </p:nvPicPr>
        <p:blipFill rotWithShape="1">
          <a:blip r:embed="rId3">
            <a:alphaModFix/>
          </a:blip>
          <a:srcRect b="30850" l="92782" r="1196" t="47784"/>
          <a:stretch/>
        </p:blipFill>
        <p:spPr>
          <a:xfrm>
            <a:off x="5958193" y="910030"/>
            <a:ext cx="499759" cy="11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 txBox="1"/>
          <p:nvPr/>
        </p:nvSpPr>
        <p:spPr>
          <a:xfrm>
            <a:off x="5649952" y="347893"/>
            <a:ext cx="1727553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change </a:t>
            </a:r>
            <a:endParaRPr/>
          </a:p>
        </p:txBody>
      </p:sp>
      <p:sp>
        <p:nvSpPr>
          <p:cNvPr id="386" name="Google Shape;386;p13"/>
          <p:cNvSpPr txBox="1"/>
          <p:nvPr/>
        </p:nvSpPr>
        <p:spPr>
          <a:xfrm>
            <a:off x="5900895" y="1730064"/>
            <a:ext cx="7565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dry</a:t>
            </a:r>
            <a:endParaRPr/>
          </a:p>
        </p:txBody>
      </p:sp>
      <p:sp>
        <p:nvSpPr>
          <p:cNvPr id="387" name="Google Shape;387;p13"/>
          <p:cNvSpPr txBox="1"/>
          <p:nvPr/>
        </p:nvSpPr>
        <p:spPr>
          <a:xfrm>
            <a:off x="5958193" y="609503"/>
            <a:ext cx="7565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wet</a:t>
            </a:r>
            <a:endParaRPr/>
          </a:p>
        </p:txBody>
      </p:sp>
      <p:sp>
        <p:nvSpPr>
          <p:cNvPr id="388" name="Google Shape;388;p13"/>
          <p:cNvSpPr txBox="1"/>
          <p:nvPr/>
        </p:nvSpPr>
        <p:spPr>
          <a:xfrm>
            <a:off x="2343149" y="3998488"/>
            <a:ext cx="469524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2012   2013   2014  2015   2016  2017  2018</a:t>
            </a:r>
            <a:endParaRPr/>
          </a:p>
        </p:txBody>
      </p:sp>
      <p:sp>
        <p:nvSpPr>
          <p:cNvPr id="389" name="Google Shape;389;p13"/>
          <p:cNvSpPr txBox="1"/>
          <p:nvPr/>
        </p:nvSpPr>
        <p:spPr>
          <a:xfrm>
            <a:off x="3610570" y="4264556"/>
            <a:ext cx="469524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1709499" y="413382"/>
            <a:ext cx="550228" cy="36009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391" name="Google Shape;391;p13"/>
          <p:cNvSpPr txBox="1"/>
          <p:nvPr/>
        </p:nvSpPr>
        <p:spPr>
          <a:xfrm>
            <a:off x="1551319" y="259675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4">
            <a:alphaModFix/>
          </a:blip>
          <a:srcRect b="3762" l="179" r="6150" t="-4272"/>
          <a:stretch/>
        </p:blipFill>
        <p:spPr>
          <a:xfrm>
            <a:off x="1751756" y="4703105"/>
            <a:ext cx="5702747" cy="256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3"/>
          <p:cNvSpPr txBox="1"/>
          <p:nvPr/>
        </p:nvSpPr>
        <p:spPr>
          <a:xfrm>
            <a:off x="3553272" y="7329058"/>
            <a:ext cx="9969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1504060" y="4428109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95" name="Google Shape;395;p13"/>
          <p:cNvSpPr txBox="1"/>
          <p:nvPr/>
        </p:nvSpPr>
        <p:spPr>
          <a:xfrm rot="-5400000">
            <a:off x="1353118" y="1556447"/>
            <a:ext cx="70059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/>
          </a:p>
        </p:txBody>
      </p:sp>
      <p:sp>
        <p:nvSpPr>
          <p:cNvPr id="396" name="Google Shape;396;p13"/>
          <p:cNvSpPr/>
          <p:nvPr/>
        </p:nvSpPr>
        <p:spPr>
          <a:xfrm>
            <a:off x="1703413" y="5714431"/>
            <a:ext cx="175315" cy="6070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 txBox="1"/>
          <p:nvPr/>
        </p:nvSpPr>
        <p:spPr>
          <a:xfrm rot="-5400000">
            <a:off x="1305979" y="5815569"/>
            <a:ext cx="70059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/>
          </a:p>
        </p:txBody>
      </p:sp>
      <p:pic>
        <p:nvPicPr>
          <p:cNvPr id="398" name="Google Shape;398;p13"/>
          <p:cNvPicPr preferRelativeResize="0"/>
          <p:nvPr/>
        </p:nvPicPr>
        <p:blipFill rotWithShape="1">
          <a:blip r:embed="rId4">
            <a:alphaModFix/>
          </a:blip>
          <a:srcRect b="32917" l="93496" r="-144" t="14671"/>
          <a:stretch/>
        </p:blipFill>
        <p:spPr>
          <a:xfrm>
            <a:off x="6277134" y="3756729"/>
            <a:ext cx="404727" cy="133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3"/>
          <p:cNvSpPr txBox="1"/>
          <p:nvPr/>
        </p:nvSpPr>
        <p:spPr>
          <a:xfrm>
            <a:off x="6161176" y="3674330"/>
            <a:ext cx="7565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wet</a:t>
            </a:r>
            <a:endParaRPr/>
          </a:p>
        </p:txBody>
      </p:sp>
      <p:sp>
        <p:nvSpPr>
          <p:cNvPr id="400" name="Google Shape;400;p13"/>
          <p:cNvSpPr txBox="1"/>
          <p:nvPr/>
        </p:nvSpPr>
        <p:spPr>
          <a:xfrm>
            <a:off x="6187861" y="4948168"/>
            <a:ext cx="7565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dry</a:t>
            </a:r>
            <a:endParaRPr/>
          </a:p>
        </p:txBody>
      </p:sp>
      <p:sp>
        <p:nvSpPr>
          <p:cNvPr id="401" name="Google Shape;401;p13"/>
          <p:cNvSpPr txBox="1"/>
          <p:nvPr/>
        </p:nvSpPr>
        <p:spPr>
          <a:xfrm flipH="1">
            <a:off x="7525908" y="5919998"/>
            <a:ext cx="39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02" name="Google Shape;402;p13"/>
          <p:cNvSpPr txBox="1"/>
          <p:nvPr/>
        </p:nvSpPr>
        <p:spPr>
          <a:xfrm flipH="1">
            <a:off x="7525908" y="5535994"/>
            <a:ext cx="39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03" name="Google Shape;403;p13"/>
          <p:cNvSpPr txBox="1"/>
          <p:nvPr/>
        </p:nvSpPr>
        <p:spPr>
          <a:xfrm flipH="1">
            <a:off x="7525908" y="6204333"/>
            <a:ext cx="39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04" name="Google Shape;404;p13"/>
          <p:cNvSpPr txBox="1"/>
          <p:nvPr/>
        </p:nvSpPr>
        <p:spPr>
          <a:xfrm flipH="1">
            <a:off x="7525908" y="6673334"/>
            <a:ext cx="39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05" name="Google Shape;405;p13"/>
          <p:cNvSpPr txBox="1"/>
          <p:nvPr/>
        </p:nvSpPr>
        <p:spPr>
          <a:xfrm flipH="1">
            <a:off x="7525908" y="6473995"/>
            <a:ext cx="39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14"/>
          <p:cNvPicPr preferRelativeResize="0"/>
          <p:nvPr/>
        </p:nvPicPr>
        <p:blipFill rotWithShape="1">
          <a:blip r:embed="rId3">
            <a:alphaModFix/>
          </a:blip>
          <a:srcRect b="18231" l="0" r="60564" t="-1565"/>
          <a:stretch/>
        </p:blipFill>
        <p:spPr>
          <a:xfrm>
            <a:off x="4296393" y="796728"/>
            <a:ext cx="2986150" cy="28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3">
            <a:alphaModFix/>
          </a:blip>
          <a:srcRect b="18355" l="49537" r="10511" t="-1325"/>
          <a:stretch/>
        </p:blipFill>
        <p:spPr>
          <a:xfrm>
            <a:off x="446314" y="774935"/>
            <a:ext cx="3069772" cy="28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4"/>
          <p:cNvPicPr preferRelativeResize="0"/>
          <p:nvPr/>
        </p:nvPicPr>
        <p:blipFill rotWithShape="1">
          <a:blip r:embed="rId4">
            <a:alphaModFix/>
          </a:blip>
          <a:srcRect b="0" l="0" r="-115" t="12159"/>
          <a:stretch/>
        </p:blipFill>
        <p:spPr>
          <a:xfrm>
            <a:off x="421022" y="3814006"/>
            <a:ext cx="6781386" cy="371867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4"/>
          <p:cNvSpPr txBox="1"/>
          <p:nvPr/>
        </p:nvSpPr>
        <p:spPr>
          <a:xfrm>
            <a:off x="296074" y="515399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14" name="Google Shape;414;p14"/>
          <p:cNvSpPr txBox="1"/>
          <p:nvPr/>
        </p:nvSpPr>
        <p:spPr>
          <a:xfrm>
            <a:off x="4073763" y="555340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6096000" y="3679710"/>
            <a:ext cx="979714" cy="2685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446314" y="4071710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pic>
        <p:nvPicPr>
          <p:cNvPr id="417" name="Google Shape;417;p14"/>
          <p:cNvPicPr preferRelativeResize="0"/>
          <p:nvPr/>
        </p:nvPicPr>
        <p:blipFill rotWithShape="1">
          <a:blip r:embed="rId4">
            <a:alphaModFix/>
          </a:blip>
          <a:srcRect b="85206" l="84526" r="1788" t="4860"/>
          <a:stretch/>
        </p:blipFill>
        <p:spPr>
          <a:xfrm>
            <a:off x="6291942" y="4416388"/>
            <a:ext cx="783771" cy="35556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4"/>
          <p:cNvSpPr txBox="1"/>
          <p:nvPr/>
        </p:nvSpPr>
        <p:spPr>
          <a:xfrm>
            <a:off x="10439401" y="-133326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5 </a:t>
            </a:r>
            <a:endParaRPr/>
          </a:p>
        </p:txBody>
      </p:sp>
      <p:sp>
        <p:nvSpPr>
          <p:cNvPr id="419" name="Google Shape;419;p14"/>
          <p:cNvSpPr txBox="1"/>
          <p:nvPr/>
        </p:nvSpPr>
        <p:spPr>
          <a:xfrm>
            <a:off x="1268195" y="3402711"/>
            <a:ext cx="68580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/>
          </a:p>
        </p:txBody>
      </p:sp>
      <p:sp>
        <p:nvSpPr>
          <p:cNvPr id="420" name="Google Shape;420;p14"/>
          <p:cNvSpPr txBox="1"/>
          <p:nvPr/>
        </p:nvSpPr>
        <p:spPr>
          <a:xfrm>
            <a:off x="867995" y="525576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 clusters</a:t>
            </a:r>
            <a:endParaRPr/>
          </a:p>
        </p:txBody>
      </p:sp>
      <p:sp>
        <p:nvSpPr>
          <p:cNvPr id="421" name="Google Shape;421;p14"/>
          <p:cNvSpPr/>
          <p:nvPr/>
        </p:nvSpPr>
        <p:spPr>
          <a:xfrm>
            <a:off x="2035629" y="3373516"/>
            <a:ext cx="495308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4"/>
          <p:cNvSpPr txBox="1"/>
          <p:nvPr/>
        </p:nvSpPr>
        <p:spPr>
          <a:xfrm>
            <a:off x="2133082" y="3507812"/>
            <a:ext cx="152752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other years </a:t>
            </a:r>
            <a:endParaRPr/>
          </a:p>
        </p:txBody>
      </p:sp>
      <p:sp>
        <p:nvSpPr>
          <p:cNvPr id="423" name="Google Shape;423;p14"/>
          <p:cNvSpPr txBox="1"/>
          <p:nvPr/>
        </p:nvSpPr>
        <p:spPr>
          <a:xfrm>
            <a:off x="4631869" y="567173"/>
            <a:ext cx="120091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 clusters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552393" y="1742110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06904" y="2434179"/>
            <a:ext cx="900952" cy="334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6825338" y="907260"/>
            <a:ext cx="3968496" cy="713232"/>
          </a:xfrm>
          <a:prstGeom prst="rightArrow">
            <a:avLst>
              <a:gd fmla="val 67037" name="adj1"/>
              <a:gd fmla="val 48857" name="adj2"/>
            </a:avLst>
          </a:prstGeom>
          <a:solidFill>
            <a:srgbClr val="FFBDB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Dry season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: Low individual variation   &amp; similar space use</a:t>
            </a:r>
            <a:endParaRPr/>
          </a:p>
        </p:txBody>
      </p:sp>
      <p:cxnSp>
        <p:nvCxnSpPr>
          <p:cNvPr id="105" name="Google Shape;105;p2"/>
          <p:cNvCxnSpPr/>
          <p:nvPr/>
        </p:nvCxnSpPr>
        <p:spPr>
          <a:xfrm>
            <a:off x="6385853" y="1856578"/>
            <a:ext cx="0" cy="196596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2"/>
          <p:cNvCxnSpPr/>
          <p:nvPr/>
        </p:nvCxnSpPr>
        <p:spPr>
          <a:xfrm>
            <a:off x="6188426" y="3560686"/>
            <a:ext cx="497724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6385852" y="3560686"/>
            <a:ext cx="13356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0067892" y="3544645"/>
            <a:ext cx="10743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6448198" y="2229589"/>
            <a:ext cx="4530437" cy="1021102"/>
          </a:xfrm>
          <a:custGeom>
            <a:rect b="b" l="l" r="r" t="t"/>
            <a:pathLst>
              <a:path extrusionOk="0" h="1021102" w="4530437">
                <a:moveTo>
                  <a:pt x="0" y="1021102"/>
                </a:moveTo>
                <a:cubicBezTo>
                  <a:pt x="985405" y="1008979"/>
                  <a:pt x="1970810" y="996856"/>
                  <a:pt x="2618510" y="834065"/>
                </a:cubicBezTo>
                <a:cubicBezTo>
                  <a:pt x="3266210" y="671274"/>
                  <a:pt x="3567546" y="155192"/>
                  <a:pt x="3886200" y="44356"/>
                </a:cubicBezTo>
                <a:cubicBezTo>
                  <a:pt x="4204854" y="-66480"/>
                  <a:pt x="4367645" y="51283"/>
                  <a:pt x="4530437" y="169047"/>
                </a:cubicBezTo>
              </a:path>
            </a:pathLst>
          </a:custGeom>
          <a:noFill/>
          <a:ln cap="flat" cmpd="sng" w="317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6285" y="5123939"/>
            <a:ext cx="1298393" cy="35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8588002" y="3560685"/>
            <a:ext cx="5373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 flipH="1">
            <a:off x="1173730" y="2660508"/>
            <a:ext cx="4630921" cy="602534"/>
          </a:xfrm>
          <a:custGeom>
            <a:rect b="b" l="l" r="r" t="t"/>
            <a:pathLst>
              <a:path extrusionOk="0" h="513833" w="4630921">
                <a:moveTo>
                  <a:pt x="0" y="511634"/>
                </a:moveTo>
                <a:cubicBezTo>
                  <a:pt x="70189" y="551016"/>
                  <a:pt x="290657" y="47296"/>
                  <a:pt x="431185" y="139521"/>
                </a:cubicBezTo>
                <a:cubicBezTo>
                  <a:pt x="571713" y="231746"/>
                  <a:pt x="1102750" y="385168"/>
                  <a:pt x="1506359" y="362317"/>
                </a:cubicBezTo>
                <a:cubicBezTo>
                  <a:pt x="1909968" y="339466"/>
                  <a:pt x="2247122" y="158660"/>
                  <a:pt x="2541338" y="208073"/>
                </a:cubicBezTo>
                <a:cubicBezTo>
                  <a:pt x="2835554" y="257486"/>
                  <a:pt x="3131246" y="468216"/>
                  <a:pt x="3372137" y="478842"/>
                </a:cubicBezTo>
                <a:cubicBezTo>
                  <a:pt x="3613028" y="489468"/>
                  <a:pt x="3776887" y="346963"/>
                  <a:pt x="3986684" y="271831"/>
                </a:cubicBezTo>
                <a:cubicBezTo>
                  <a:pt x="4196481" y="196699"/>
                  <a:pt x="4468129" y="-89713"/>
                  <a:pt x="4630921" y="28051"/>
                </a:cubicBezTo>
              </a:path>
            </a:pathLst>
          </a:custGeom>
          <a:noFill/>
          <a:ln cap="flat" cmpd="sng" w="317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1048333" y="1837507"/>
            <a:ext cx="0" cy="196596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2"/>
          <p:cNvCxnSpPr/>
          <p:nvPr/>
        </p:nvCxnSpPr>
        <p:spPr>
          <a:xfrm>
            <a:off x="850906" y="3541615"/>
            <a:ext cx="497724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2"/>
          <p:cNvSpPr txBox="1"/>
          <p:nvPr/>
        </p:nvSpPr>
        <p:spPr>
          <a:xfrm>
            <a:off x="1048332" y="3541615"/>
            <a:ext cx="13356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816865" y="3525574"/>
            <a:ext cx="10743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 rot="-5400000">
            <a:off x="-167192" y="2381303"/>
            <a:ext cx="17739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Proportional space use</a:t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9908" y="5125992"/>
            <a:ext cx="1099126" cy="1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/>
          <p:nvPr/>
        </p:nvSpPr>
        <p:spPr>
          <a:xfrm>
            <a:off x="1374639" y="949555"/>
            <a:ext cx="3968496" cy="713232"/>
          </a:xfrm>
          <a:prstGeom prst="leftRightArrow">
            <a:avLst>
              <a:gd fmla="val 59531" name="adj1"/>
              <a:gd fmla="val 41238" name="adj2"/>
            </a:avLst>
          </a:prstGeom>
          <a:solidFill>
            <a:srgbClr val="D6D8FE"/>
          </a:solidFill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Wet season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: High individual variation </a:t>
            </a:r>
            <a:r>
              <a:rPr lang="en-US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&amp; heterogenous space use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8021" y="2303599"/>
            <a:ext cx="1099126" cy="1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3242049" y="3525574"/>
            <a:ext cx="5373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96507" y="2414186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136094" y="2439850"/>
            <a:ext cx="775855" cy="25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765504" y="2270929"/>
            <a:ext cx="677901" cy="2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714082" y="2018721"/>
            <a:ext cx="507037" cy="15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130743" y="2243476"/>
            <a:ext cx="610042" cy="20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25189" y="2617767"/>
            <a:ext cx="691078" cy="2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13975" y="2728698"/>
            <a:ext cx="852484" cy="30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93220" y="2279703"/>
            <a:ext cx="523298" cy="2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24844" y="2525392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852233" y="2416933"/>
            <a:ext cx="554817" cy="17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690025" y="5093876"/>
            <a:ext cx="852484" cy="30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467878" y="2943188"/>
            <a:ext cx="608806" cy="2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846336" y="1854226"/>
            <a:ext cx="986931" cy="3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"/>
          <p:cNvPicPr preferRelativeResize="0"/>
          <p:nvPr/>
        </p:nvPicPr>
        <p:blipFill rotWithShape="1">
          <a:blip r:embed="rId3">
            <a:alphaModFix/>
          </a:blip>
          <a:srcRect b="-1664" l="-1" r="-22080" t="0"/>
          <a:stretch/>
        </p:blipFill>
        <p:spPr>
          <a:xfrm>
            <a:off x="894217" y="681228"/>
            <a:ext cx="5541125" cy="5495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8496329" y="2782657"/>
            <a:ext cx="2951728" cy="441044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 box plot for wet vs dry </a:t>
            </a:r>
            <a:endParaRPr sz="13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run based on new zones, 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2012-2016 - dry season is not low for E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2014, 2015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Edf -approaches 1 =linear, 2 = parabolic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value = more nonlinear 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 borderline 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2017- compressed, minimal shift 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dots are more bound than red  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1114" y="-271168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66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2 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8014732" y="535088"/>
            <a:ext cx="2110353" cy="18158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index: 0-1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individuals use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 zones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individuals use proportionally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same zones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4894620" y="1647060"/>
            <a:ext cx="477469" cy="458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b="69454" l="88974" r="827" t="16912"/>
          <a:stretch/>
        </p:blipFill>
        <p:spPr>
          <a:xfrm>
            <a:off x="4930137" y="681227"/>
            <a:ext cx="654112" cy="104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 rot="10800000">
            <a:off x="7503013" y="3898284"/>
            <a:ext cx="511719" cy="1639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 rot="-5400000">
            <a:off x="6498798" y="4222704"/>
            <a:ext cx="2539471" cy="235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Individual variation</a:t>
            </a:r>
            <a:endParaRPr/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 b="0" l="0" r="4439" t="29831"/>
          <a:stretch/>
        </p:blipFill>
        <p:spPr>
          <a:xfrm>
            <a:off x="291526" y="876299"/>
            <a:ext cx="621425" cy="18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4439" t="29831"/>
          <a:stretch/>
        </p:blipFill>
        <p:spPr>
          <a:xfrm>
            <a:off x="275957" y="3641212"/>
            <a:ext cx="621425" cy="180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/>
          <p:nvPr/>
        </p:nvSpPr>
        <p:spPr>
          <a:xfrm>
            <a:off x="5580298" y="3429000"/>
            <a:ext cx="274320" cy="109728"/>
          </a:xfrm>
          <a:prstGeom prst="rect">
            <a:avLst/>
          </a:prstGeom>
          <a:solidFill>
            <a:srgbClr val="FF7D7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5849177" y="3398862"/>
            <a:ext cx="83716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Dry 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5580298" y="3635942"/>
            <a:ext cx="274320" cy="109728"/>
          </a:xfrm>
          <a:prstGeom prst="rect">
            <a:avLst/>
          </a:prstGeom>
          <a:solidFill>
            <a:srgbClr val="8989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5849177" y="3597012"/>
            <a:ext cx="83716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 </a:t>
            </a:r>
            <a:endParaRPr/>
          </a:p>
        </p:txBody>
      </p:sp>
      <p:cxnSp>
        <p:nvCxnSpPr>
          <p:cNvPr id="153" name="Google Shape;153;p3"/>
          <p:cNvCxnSpPr/>
          <p:nvPr/>
        </p:nvCxnSpPr>
        <p:spPr>
          <a:xfrm>
            <a:off x="1778725" y="3191825"/>
            <a:ext cx="0" cy="13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"/>
          <p:cNvSpPr/>
          <p:nvPr/>
        </p:nvSpPr>
        <p:spPr>
          <a:xfrm>
            <a:off x="3491075" y="1887425"/>
            <a:ext cx="837300" cy="948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 b="0" l="24082" r="7208" t="-1785"/>
          <a:stretch/>
        </p:blipFill>
        <p:spPr>
          <a:xfrm>
            <a:off x="295039" y="1158964"/>
            <a:ext cx="4799475" cy="59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5698139" y="2793643"/>
            <a:ext cx="6501152" cy="44240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interspecific variation in space use related to hydrological conditions?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Yes! Individual variation in space use is most strongly affected by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dry season stage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Relationship is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stage increases in dry season, space use becomes more variable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animals use different zones. At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stage, space use is most similar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wet season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space use varies less.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is also positively related to stage, but levels off – at lower stages, ind variation goes up with stage, but as stage increases space use remains the same.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Variance in stage is less important &amp; only affects dry season Es. Highest levels of ind variation (dispersion in space) at intermediate levels of variance (downriver)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" y="-205030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3 </a:t>
            </a:r>
            <a:endParaRPr/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704" y="96291"/>
            <a:ext cx="4310141" cy="2684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12377512" y="1238367"/>
            <a:ext cx="4369600" cy="45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PC1-PC3dry  almost linear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Nonlinear for PC1 wet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matters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Particularly in dry season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range of response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stage = similar space use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sstage = dissimlar space e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Stepwise relationship -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Strongest relationship between to dry season PC1 stage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of variaiblity in E is explained by PC1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Secondarily by wet stage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6718951" y="1158964"/>
            <a:ext cx="4310141" cy="228048"/>
          </a:xfrm>
          <a:prstGeom prst="rect">
            <a:avLst/>
          </a:prstGeom>
          <a:solidFill>
            <a:srgbClr val="FFFF00">
              <a:alpha val="4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4981307" y="240444"/>
            <a:ext cx="1769021" cy="502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Edf = 1 linear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Edf &gt; 1 parabolic</a:t>
            </a:r>
            <a:endParaRPr/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5">
            <a:alphaModFix/>
          </a:blip>
          <a:srcRect b="0" l="0" r="4439" t="29831"/>
          <a:stretch/>
        </p:blipFill>
        <p:spPr>
          <a:xfrm>
            <a:off x="-84097" y="1611401"/>
            <a:ext cx="621425" cy="18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4994" y="4345411"/>
            <a:ext cx="621846" cy="17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74072" l="91527" r="-706" t="14844"/>
          <a:stretch/>
        </p:blipFill>
        <p:spPr>
          <a:xfrm>
            <a:off x="4994169" y="1158964"/>
            <a:ext cx="829688" cy="80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383bf6c26_0_0"/>
          <p:cNvSpPr txBox="1"/>
          <p:nvPr>
            <p:ph type="ctrTitle"/>
          </p:nvPr>
        </p:nvSpPr>
        <p:spPr>
          <a:xfrm>
            <a:off x="940975" y="2132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idea is to go from E to niche space</a:t>
            </a:r>
            <a:endParaRPr sz="5600"/>
          </a:p>
        </p:txBody>
      </p:sp>
      <p:sp>
        <p:nvSpPr>
          <p:cNvPr id="175" name="Google Shape;175;g13383bf6c26_0_0"/>
          <p:cNvSpPr txBox="1"/>
          <p:nvPr>
            <p:ph idx="1" type="subTitle"/>
          </p:nvPr>
        </p:nvSpPr>
        <p:spPr>
          <a:xfrm>
            <a:off x="1524000" y="3602060"/>
            <a:ext cx="10521900" cy="30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positive </a:t>
            </a:r>
            <a:r>
              <a:rPr lang="en-US"/>
              <a:t>correlation</a:t>
            </a:r>
            <a:r>
              <a:rPr lang="en-US"/>
              <a:t> with E &amp; trophic niche space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when collected matters for SI data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 month lag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E over time, seasons &amp; years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E vs hydrology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E vs niche space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383bf6c26_0_46"/>
          <p:cNvSpPr txBox="1"/>
          <p:nvPr>
            <p:ph type="ctrTitle"/>
          </p:nvPr>
        </p:nvSpPr>
        <p:spPr>
          <a:xfrm>
            <a:off x="839950" y="484203"/>
            <a:ext cx="9828000" cy="302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to do</a:t>
            </a:r>
            <a:endParaRPr sz="5600"/>
          </a:p>
        </p:txBody>
      </p:sp>
      <p:sp>
        <p:nvSpPr>
          <p:cNvPr id="182" name="Google Shape;182;g13383bf6c26_0_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familiarize yourself </a:t>
            </a:r>
            <a:r>
              <a:rPr lang="en-US"/>
              <a:t>with</a:t>
            </a:r>
            <a:r>
              <a:rPr lang="en-US"/>
              <a:t> paper &amp; E &amp; e vs hydro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look at isotope for all years, table of Snook that have c/n/s in april, may, june, july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https://docs.google.com/spreadsheets/d/1HDde1w_RILLdfaa2W-kCbxJgkqowvOUhM0bHA2Hvdg8/edit#gid=2121721943</a:t>
            </a:r>
            <a:r>
              <a:rPr lang="en-US"/>
              <a:t>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552393" y="1742110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06904" y="2434179"/>
            <a:ext cx="900952" cy="33455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3383bf6c26_0_6"/>
          <p:cNvSpPr/>
          <p:nvPr/>
        </p:nvSpPr>
        <p:spPr>
          <a:xfrm>
            <a:off x="6872438" y="109610"/>
            <a:ext cx="3968400" cy="713100"/>
          </a:xfrm>
          <a:prstGeom prst="rightArrow">
            <a:avLst>
              <a:gd fmla="val 67037" name="adj1"/>
              <a:gd fmla="val 48857" name="adj2"/>
            </a:avLst>
          </a:prstGeom>
          <a:solidFill>
            <a:srgbClr val="FFBDB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Dry season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: Low individual variation   &amp; similar space use</a:t>
            </a:r>
            <a:endParaRPr/>
          </a:p>
        </p:txBody>
      </p:sp>
      <p:cxnSp>
        <p:nvCxnSpPr>
          <p:cNvPr id="190" name="Google Shape;190;g13383bf6c26_0_6"/>
          <p:cNvCxnSpPr/>
          <p:nvPr/>
        </p:nvCxnSpPr>
        <p:spPr>
          <a:xfrm>
            <a:off x="6385853" y="1856578"/>
            <a:ext cx="0" cy="196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g13383bf6c26_0_6"/>
          <p:cNvCxnSpPr/>
          <p:nvPr/>
        </p:nvCxnSpPr>
        <p:spPr>
          <a:xfrm>
            <a:off x="6188426" y="3560686"/>
            <a:ext cx="4977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g13383bf6c26_0_6"/>
          <p:cNvSpPr txBox="1"/>
          <p:nvPr/>
        </p:nvSpPr>
        <p:spPr>
          <a:xfrm>
            <a:off x="6385852" y="3560686"/>
            <a:ext cx="13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/>
          </a:p>
        </p:txBody>
      </p:sp>
      <p:sp>
        <p:nvSpPr>
          <p:cNvPr id="193" name="Google Shape;193;g13383bf6c26_0_6"/>
          <p:cNvSpPr txBox="1"/>
          <p:nvPr/>
        </p:nvSpPr>
        <p:spPr>
          <a:xfrm>
            <a:off x="10067892" y="3544645"/>
            <a:ext cx="10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/>
          </a:p>
        </p:txBody>
      </p:sp>
      <p:sp>
        <p:nvSpPr>
          <p:cNvPr id="194" name="Google Shape;194;g13383bf6c26_0_6"/>
          <p:cNvSpPr/>
          <p:nvPr/>
        </p:nvSpPr>
        <p:spPr>
          <a:xfrm>
            <a:off x="6448198" y="2229589"/>
            <a:ext cx="4530437" cy="1021102"/>
          </a:xfrm>
          <a:custGeom>
            <a:rect b="b" l="l" r="r" t="t"/>
            <a:pathLst>
              <a:path extrusionOk="0" h="1021102" w="4530437">
                <a:moveTo>
                  <a:pt x="0" y="1021102"/>
                </a:moveTo>
                <a:cubicBezTo>
                  <a:pt x="985405" y="1008979"/>
                  <a:pt x="1970810" y="996856"/>
                  <a:pt x="2618510" y="834065"/>
                </a:cubicBezTo>
                <a:cubicBezTo>
                  <a:pt x="3266210" y="671274"/>
                  <a:pt x="3567546" y="155192"/>
                  <a:pt x="3886200" y="44356"/>
                </a:cubicBezTo>
                <a:cubicBezTo>
                  <a:pt x="4204854" y="-66480"/>
                  <a:pt x="4367645" y="51283"/>
                  <a:pt x="4530437" y="169047"/>
                </a:cubicBezTo>
              </a:path>
            </a:pathLst>
          </a:custGeom>
          <a:noFill/>
          <a:ln cap="flat" cmpd="sng" w="317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3383bf6c26_0_6"/>
          <p:cNvSpPr txBox="1"/>
          <p:nvPr/>
        </p:nvSpPr>
        <p:spPr>
          <a:xfrm>
            <a:off x="8588002" y="3560685"/>
            <a:ext cx="5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</a:t>
            </a:r>
            <a:endParaRPr/>
          </a:p>
        </p:txBody>
      </p:sp>
      <p:sp>
        <p:nvSpPr>
          <p:cNvPr id="196" name="Google Shape;196;g13383bf6c26_0_6"/>
          <p:cNvSpPr/>
          <p:nvPr/>
        </p:nvSpPr>
        <p:spPr>
          <a:xfrm flipH="1">
            <a:off x="1173730" y="2660508"/>
            <a:ext cx="4630921" cy="602469"/>
          </a:xfrm>
          <a:custGeom>
            <a:rect b="b" l="l" r="r" t="t"/>
            <a:pathLst>
              <a:path extrusionOk="0" h="513833" w="4630921">
                <a:moveTo>
                  <a:pt x="0" y="511634"/>
                </a:moveTo>
                <a:cubicBezTo>
                  <a:pt x="70189" y="551016"/>
                  <a:pt x="290657" y="47296"/>
                  <a:pt x="431185" y="139521"/>
                </a:cubicBezTo>
                <a:cubicBezTo>
                  <a:pt x="571713" y="231746"/>
                  <a:pt x="1102750" y="385168"/>
                  <a:pt x="1506359" y="362317"/>
                </a:cubicBezTo>
                <a:cubicBezTo>
                  <a:pt x="1909968" y="339466"/>
                  <a:pt x="2247122" y="158660"/>
                  <a:pt x="2541338" y="208073"/>
                </a:cubicBezTo>
                <a:cubicBezTo>
                  <a:pt x="2835554" y="257486"/>
                  <a:pt x="3131246" y="468216"/>
                  <a:pt x="3372137" y="478842"/>
                </a:cubicBezTo>
                <a:cubicBezTo>
                  <a:pt x="3613028" y="489468"/>
                  <a:pt x="3776887" y="346963"/>
                  <a:pt x="3986684" y="271831"/>
                </a:cubicBezTo>
                <a:cubicBezTo>
                  <a:pt x="4196481" y="196699"/>
                  <a:pt x="4468129" y="-89713"/>
                  <a:pt x="4630921" y="28051"/>
                </a:cubicBezTo>
              </a:path>
            </a:pathLst>
          </a:custGeom>
          <a:noFill/>
          <a:ln cap="flat" cmpd="sng" w="317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g13383bf6c26_0_6"/>
          <p:cNvCxnSpPr/>
          <p:nvPr/>
        </p:nvCxnSpPr>
        <p:spPr>
          <a:xfrm>
            <a:off x="1048333" y="1837507"/>
            <a:ext cx="0" cy="196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g13383bf6c26_0_6"/>
          <p:cNvCxnSpPr/>
          <p:nvPr/>
        </p:nvCxnSpPr>
        <p:spPr>
          <a:xfrm>
            <a:off x="850906" y="3541615"/>
            <a:ext cx="4977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g13383bf6c26_0_6"/>
          <p:cNvSpPr txBox="1"/>
          <p:nvPr/>
        </p:nvSpPr>
        <p:spPr>
          <a:xfrm>
            <a:off x="1048332" y="3541615"/>
            <a:ext cx="13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/>
          </a:p>
        </p:txBody>
      </p:sp>
      <p:sp>
        <p:nvSpPr>
          <p:cNvPr id="200" name="Google Shape;200;g13383bf6c26_0_6"/>
          <p:cNvSpPr txBox="1"/>
          <p:nvPr/>
        </p:nvSpPr>
        <p:spPr>
          <a:xfrm>
            <a:off x="4816865" y="3525574"/>
            <a:ext cx="10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/>
          </a:p>
        </p:txBody>
      </p:sp>
      <p:sp>
        <p:nvSpPr>
          <p:cNvPr id="201" name="Google Shape;201;g13383bf6c26_0_6"/>
          <p:cNvSpPr txBox="1"/>
          <p:nvPr/>
        </p:nvSpPr>
        <p:spPr>
          <a:xfrm rot="-5400000">
            <a:off x="-167035" y="2381236"/>
            <a:ext cx="17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Proportional space use</a:t>
            </a:r>
            <a:endParaRPr/>
          </a:p>
        </p:txBody>
      </p:sp>
      <p:sp>
        <p:nvSpPr>
          <p:cNvPr id="202" name="Google Shape;202;g13383bf6c26_0_6"/>
          <p:cNvSpPr/>
          <p:nvPr/>
        </p:nvSpPr>
        <p:spPr>
          <a:xfrm>
            <a:off x="1355339" y="109605"/>
            <a:ext cx="3968400" cy="713100"/>
          </a:xfrm>
          <a:prstGeom prst="leftRightArrow">
            <a:avLst>
              <a:gd fmla="val 59531" name="adj1"/>
              <a:gd fmla="val 41238" name="adj2"/>
            </a:avLst>
          </a:prstGeom>
          <a:solidFill>
            <a:srgbClr val="D6D8FE"/>
          </a:solidFill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Wet season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: High individual variation </a:t>
            </a:r>
            <a:r>
              <a:rPr lang="en-US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&amp; heterogenous space use</a:t>
            </a:r>
            <a:r>
              <a:rPr b="0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3" name="Google Shape;203;g13383bf6c26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021" y="2303599"/>
            <a:ext cx="1099126" cy="1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3383bf6c26_0_6"/>
          <p:cNvSpPr txBox="1"/>
          <p:nvPr/>
        </p:nvSpPr>
        <p:spPr>
          <a:xfrm>
            <a:off x="3242049" y="3525574"/>
            <a:ext cx="5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</a:t>
            </a:r>
            <a:endParaRPr/>
          </a:p>
        </p:txBody>
      </p:sp>
      <p:pic>
        <p:nvPicPr>
          <p:cNvPr id="205" name="Google Shape;205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96507" y="2414186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383bf6c26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136094" y="2439850"/>
            <a:ext cx="775855" cy="25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3383bf6c26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765504" y="2270929"/>
            <a:ext cx="677901" cy="2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3383bf6c26_0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714082" y="2018721"/>
            <a:ext cx="507037" cy="15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3383bf6c26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130743" y="2243476"/>
            <a:ext cx="610042" cy="20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25189" y="2617767"/>
            <a:ext cx="691078" cy="2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13975" y="2728698"/>
            <a:ext cx="852484" cy="30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93220" y="2279703"/>
            <a:ext cx="523298" cy="2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24844" y="2525392"/>
            <a:ext cx="852484" cy="2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852233" y="2416933"/>
            <a:ext cx="554817" cy="17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467878" y="2943188"/>
            <a:ext cx="608806" cy="2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3383bf6c2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846336" y="1854226"/>
            <a:ext cx="986931" cy="3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3383bf6c26_0_6"/>
          <p:cNvSpPr txBox="1"/>
          <p:nvPr/>
        </p:nvSpPr>
        <p:spPr>
          <a:xfrm>
            <a:off x="1146300" y="4338125"/>
            <a:ext cx="1056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 in dry season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isotope values for animals in mid, late or June/July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correlation between those across years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/>
          <p:nvPr/>
        </p:nvSpPr>
        <p:spPr>
          <a:xfrm>
            <a:off x="1" y="-205030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4 </a:t>
            </a:r>
            <a:endParaRPr/>
          </a:p>
        </p:txBody>
      </p:sp>
      <p:pic>
        <p:nvPicPr>
          <p:cNvPr id="223" name="Google Shape;223;p5"/>
          <p:cNvPicPr preferRelativeResize="0"/>
          <p:nvPr/>
        </p:nvPicPr>
        <p:blipFill rotWithShape="1">
          <a:blip r:embed="rId3">
            <a:alphaModFix/>
          </a:blip>
          <a:srcRect b="0" l="0" r="58216" t="13515"/>
          <a:stretch/>
        </p:blipFill>
        <p:spPr>
          <a:xfrm>
            <a:off x="1962150" y="344237"/>
            <a:ext cx="3771900" cy="390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 b="30850" l="92782" r="1196" t="47784"/>
          <a:stretch/>
        </p:blipFill>
        <p:spPr>
          <a:xfrm>
            <a:off x="5958193" y="910030"/>
            <a:ext cx="499759" cy="11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"/>
          <p:cNvSpPr txBox="1"/>
          <p:nvPr/>
        </p:nvSpPr>
        <p:spPr>
          <a:xfrm>
            <a:off x="5649952" y="347893"/>
            <a:ext cx="1727553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change </a:t>
            </a:r>
            <a:endParaRPr/>
          </a:p>
        </p:txBody>
      </p:sp>
      <p:sp>
        <p:nvSpPr>
          <p:cNvPr id="226" name="Google Shape;226;p5"/>
          <p:cNvSpPr txBox="1"/>
          <p:nvPr/>
        </p:nvSpPr>
        <p:spPr>
          <a:xfrm>
            <a:off x="5900895" y="1730064"/>
            <a:ext cx="7565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dry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5958193" y="609503"/>
            <a:ext cx="7565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wet</a:t>
            </a: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2343149" y="3998488"/>
            <a:ext cx="469524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2012   2013   2014  2015   2016  2017  2018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1709499" y="413382"/>
            <a:ext cx="550228" cy="36009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230" name="Google Shape;230;p5"/>
          <p:cNvSpPr txBox="1"/>
          <p:nvPr/>
        </p:nvSpPr>
        <p:spPr>
          <a:xfrm rot="-5400000">
            <a:off x="1353118" y="1556447"/>
            <a:ext cx="70059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/>
        </p:nvSpPr>
        <p:spPr>
          <a:xfrm>
            <a:off x="1" y="-205030"/>
            <a:ext cx="3328809" cy="109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5 </a:t>
            </a:r>
            <a:endParaRPr/>
          </a:p>
        </p:txBody>
      </p:sp>
      <p:sp>
        <p:nvSpPr>
          <p:cNvPr id="237" name="Google Shape;237;p6"/>
          <p:cNvSpPr txBox="1"/>
          <p:nvPr/>
        </p:nvSpPr>
        <p:spPr>
          <a:xfrm>
            <a:off x="-2048015" y="1437141"/>
            <a:ext cx="469524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1551319" y="259675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239" name="Google Shape;239;p6"/>
          <p:cNvPicPr preferRelativeResize="0"/>
          <p:nvPr/>
        </p:nvPicPr>
        <p:blipFill rotWithShape="1">
          <a:blip r:embed="rId3">
            <a:alphaModFix/>
          </a:blip>
          <a:srcRect b="3762" l="179" r="6150" t="-4272"/>
          <a:stretch/>
        </p:blipFill>
        <p:spPr>
          <a:xfrm>
            <a:off x="2028754" y="373420"/>
            <a:ext cx="5702747" cy="2567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 txBox="1"/>
          <p:nvPr/>
        </p:nvSpPr>
        <p:spPr>
          <a:xfrm>
            <a:off x="4167727" y="3038597"/>
            <a:ext cx="9969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1936867" y="1384746"/>
            <a:ext cx="175315" cy="6070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 txBox="1"/>
          <p:nvPr/>
        </p:nvSpPr>
        <p:spPr>
          <a:xfrm rot="-5400000">
            <a:off x="1515789" y="1503027"/>
            <a:ext cx="70059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/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3">
            <a:alphaModFix/>
          </a:blip>
          <a:srcRect b="32917" l="93496" r="-144" t="14671"/>
          <a:stretch/>
        </p:blipFill>
        <p:spPr>
          <a:xfrm>
            <a:off x="7488028" y="56809"/>
            <a:ext cx="350267" cy="11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/>
          <p:nvPr/>
        </p:nvSpPr>
        <p:spPr>
          <a:xfrm>
            <a:off x="7732388" y="150652"/>
            <a:ext cx="7565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wet</a:t>
            </a:r>
            <a:endParaRPr/>
          </a:p>
        </p:txBody>
      </p:sp>
      <p:sp>
        <p:nvSpPr>
          <p:cNvPr id="245" name="Google Shape;245;p6"/>
          <p:cNvSpPr txBox="1"/>
          <p:nvPr/>
        </p:nvSpPr>
        <p:spPr>
          <a:xfrm>
            <a:off x="7732388" y="940172"/>
            <a:ext cx="7565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in dry</a:t>
            </a:r>
            <a:endParaRPr/>
          </a:p>
        </p:txBody>
      </p:sp>
      <p:sp>
        <p:nvSpPr>
          <p:cNvPr id="246" name="Google Shape;246;p6"/>
          <p:cNvSpPr txBox="1"/>
          <p:nvPr/>
        </p:nvSpPr>
        <p:spPr>
          <a:xfrm flipH="1">
            <a:off x="7802906" y="1742715"/>
            <a:ext cx="396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 flipH="1">
            <a:off x="7802906" y="1206309"/>
            <a:ext cx="396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48" name="Google Shape;248;p6"/>
          <p:cNvSpPr txBox="1"/>
          <p:nvPr/>
        </p:nvSpPr>
        <p:spPr>
          <a:xfrm flipH="1">
            <a:off x="7802906" y="1953570"/>
            <a:ext cx="396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249" name="Google Shape;249;p6"/>
          <p:cNvSpPr txBox="1"/>
          <p:nvPr/>
        </p:nvSpPr>
        <p:spPr>
          <a:xfrm flipH="1">
            <a:off x="7802906" y="2343649"/>
            <a:ext cx="396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50" name="Google Shape;250;p6"/>
          <p:cNvSpPr txBox="1"/>
          <p:nvPr/>
        </p:nvSpPr>
        <p:spPr>
          <a:xfrm flipH="1">
            <a:off x="7802906" y="2144310"/>
            <a:ext cx="396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pic>
        <p:nvPicPr>
          <p:cNvPr id="251" name="Google Shape;251;p6"/>
          <p:cNvPicPr preferRelativeResize="0"/>
          <p:nvPr/>
        </p:nvPicPr>
        <p:blipFill rotWithShape="1">
          <a:blip r:embed="rId4">
            <a:alphaModFix/>
          </a:blip>
          <a:srcRect b="0" l="0" r="-115" t="12159"/>
          <a:stretch/>
        </p:blipFill>
        <p:spPr>
          <a:xfrm>
            <a:off x="1651107" y="3320585"/>
            <a:ext cx="6517559" cy="35740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"/>
          <p:cNvSpPr/>
          <p:nvPr/>
        </p:nvSpPr>
        <p:spPr>
          <a:xfrm>
            <a:off x="8652036" y="3337141"/>
            <a:ext cx="979714" cy="2685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676399" y="3578289"/>
            <a:ext cx="327409" cy="38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pic>
        <p:nvPicPr>
          <p:cNvPr id="254" name="Google Shape;254;p6"/>
          <p:cNvPicPr preferRelativeResize="0"/>
          <p:nvPr/>
        </p:nvPicPr>
        <p:blipFill rotWithShape="1">
          <a:blip r:embed="rId4">
            <a:alphaModFix/>
          </a:blip>
          <a:srcRect b="85206" l="84526" r="1788" t="4860"/>
          <a:stretch/>
        </p:blipFill>
        <p:spPr>
          <a:xfrm>
            <a:off x="7217198" y="3903656"/>
            <a:ext cx="783771" cy="35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/>
          <p:nvPr/>
        </p:nvSpPr>
        <p:spPr>
          <a:xfrm>
            <a:off x="6849080" y="4628839"/>
            <a:ext cx="1345893" cy="23555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4666206" y="6344725"/>
            <a:ext cx="2046514" cy="511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6"/>
          <p:cNvCxnSpPr/>
          <p:nvPr/>
        </p:nvCxnSpPr>
        <p:spPr>
          <a:xfrm>
            <a:off x="2266950" y="1915470"/>
            <a:ext cx="432511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6"/>
          <p:cNvCxnSpPr/>
          <p:nvPr/>
        </p:nvCxnSpPr>
        <p:spPr>
          <a:xfrm>
            <a:off x="2266950" y="2054897"/>
            <a:ext cx="432511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6"/>
          <p:cNvCxnSpPr/>
          <p:nvPr/>
        </p:nvCxnSpPr>
        <p:spPr>
          <a:xfrm>
            <a:off x="2276475" y="2197772"/>
            <a:ext cx="432511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6"/>
          <p:cNvCxnSpPr/>
          <p:nvPr/>
        </p:nvCxnSpPr>
        <p:spPr>
          <a:xfrm>
            <a:off x="2266950" y="2494592"/>
            <a:ext cx="432511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6"/>
          <p:cNvSpPr txBox="1"/>
          <p:nvPr/>
        </p:nvSpPr>
        <p:spPr>
          <a:xfrm>
            <a:off x="2331132" y="161465"/>
            <a:ext cx="99695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>
            <a:off x="4601784" y="172950"/>
            <a:ext cx="171507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other years</a:t>
            </a:r>
            <a:endParaRPr/>
          </a:p>
        </p:txBody>
      </p:sp>
      <p:sp>
        <p:nvSpPr>
          <p:cNvPr id="263" name="Google Shape;263;p6"/>
          <p:cNvSpPr txBox="1"/>
          <p:nvPr/>
        </p:nvSpPr>
        <p:spPr>
          <a:xfrm>
            <a:off x="9532044" y="3366642"/>
            <a:ext cx="3673652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A-Least variable, increase in wet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B-Trend for increase in wet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C-Increase in wet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D-Most variable &amp; distinct-trend for increase in dry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E-Highest increase in wet</a:t>
            </a:r>
            <a:endParaRPr/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5">
            <a:alphaModFix/>
          </a:blip>
          <a:srcRect b="18231" l="0" r="60564" t="-1565"/>
          <a:stretch/>
        </p:blipFill>
        <p:spPr>
          <a:xfrm>
            <a:off x="9201297" y="-93309"/>
            <a:ext cx="2986150" cy="28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/>
        </p:nvPicPr>
        <p:blipFill rotWithShape="1">
          <a:blip r:embed="rId4">
            <a:alphaModFix/>
          </a:blip>
          <a:srcRect b="22750" l="71466" r="22953" t="70442"/>
          <a:stretch/>
        </p:blipFill>
        <p:spPr>
          <a:xfrm>
            <a:off x="9201311" y="4050737"/>
            <a:ext cx="363234" cy="2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 rotWithShape="1">
          <a:blip r:embed="rId4">
            <a:alphaModFix/>
          </a:blip>
          <a:srcRect b="40248" l="70980" r="23188" t="54809"/>
          <a:stretch/>
        </p:blipFill>
        <p:spPr>
          <a:xfrm>
            <a:off x="9161067" y="3826514"/>
            <a:ext cx="379640" cy="20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 b="35166" l="68680" r="22883" t="58915"/>
          <a:stretch/>
        </p:blipFill>
        <p:spPr>
          <a:xfrm>
            <a:off x="9013274" y="3576946"/>
            <a:ext cx="549311" cy="24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4">
            <a:alphaModFix/>
          </a:blip>
          <a:srcRect b="45927" l="71240" r="23088" t="50503"/>
          <a:stretch/>
        </p:blipFill>
        <p:spPr>
          <a:xfrm>
            <a:off x="9171536" y="3455226"/>
            <a:ext cx="369171" cy="1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/>
          <p:cNvPicPr preferRelativeResize="0"/>
          <p:nvPr/>
        </p:nvPicPr>
        <p:blipFill rotWithShape="1">
          <a:blip r:embed="rId4">
            <a:alphaModFix/>
          </a:blip>
          <a:srcRect b="30017" l="68680" r="22945" t="64317"/>
          <a:stretch/>
        </p:blipFill>
        <p:spPr>
          <a:xfrm>
            <a:off x="9021211" y="4220158"/>
            <a:ext cx="545229" cy="2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/>
          <p:nvPr/>
        </p:nvSpPr>
        <p:spPr>
          <a:xfrm>
            <a:off x="6316859" y="4527707"/>
            <a:ext cx="1851807" cy="144446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9190425" y="3140122"/>
            <a:ext cx="1727553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Clusters</a:t>
            </a:r>
            <a:endParaRPr/>
          </a:p>
        </p:txBody>
      </p:sp>
      <p:grpSp>
        <p:nvGrpSpPr>
          <p:cNvPr id="272" name="Google Shape;272;p6"/>
          <p:cNvGrpSpPr/>
          <p:nvPr/>
        </p:nvGrpSpPr>
        <p:grpSpPr>
          <a:xfrm>
            <a:off x="2168028" y="3482055"/>
            <a:ext cx="1822774" cy="261610"/>
            <a:chOff x="2817125" y="6497404"/>
            <a:chExt cx="1822774" cy="261610"/>
          </a:xfrm>
        </p:grpSpPr>
        <p:sp>
          <p:nvSpPr>
            <p:cNvPr id="273" name="Google Shape;273;p6"/>
            <p:cNvSpPr txBox="1"/>
            <p:nvPr/>
          </p:nvSpPr>
          <p:spPr>
            <a:xfrm>
              <a:off x="2924824" y="6497404"/>
              <a:ext cx="1715075" cy="2616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Receiver locations</a:t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17125" y="6552044"/>
              <a:ext cx="109728" cy="108312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6"/>
          <p:cNvSpPr/>
          <p:nvPr/>
        </p:nvSpPr>
        <p:spPr>
          <a:xfrm>
            <a:off x="4866263" y="5471648"/>
            <a:ext cx="3785773" cy="138635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7221458" y="3055988"/>
            <a:ext cx="979714" cy="3505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6">
            <a:alphaModFix/>
          </a:blip>
          <a:srcRect b="0" l="10289" r="0" t="-2043"/>
          <a:stretch/>
        </p:blipFill>
        <p:spPr>
          <a:xfrm>
            <a:off x="4520155" y="5518896"/>
            <a:ext cx="3785773" cy="129185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"/>
          <p:cNvSpPr txBox="1"/>
          <p:nvPr/>
        </p:nvSpPr>
        <p:spPr>
          <a:xfrm>
            <a:off x="6867724" y="-69561"/>
            <a:ext cx="1727553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change (log)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2020-07-29T13:25:20Z</dcterms:created>
  <dc:creator>Jennifer Rehage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0x0101005FBEE8572B11F04CADF4CF7F021B4DC4</vt:lpwstr>
  </property>
</Properties>
</file>